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8470" r:id="rId2"/>
    <p:sldId id="8471" r:id="rId3"/>
    <p:sldId id="8472" r:id="rId4"/>
    <p:sldId id="3660" r:id="rId5"/>
    <p:sldId id="8473" r:id="rId6"/>
    <p:sldId id="890" r:id="rId7"/>
    <p:sldId id="8474" r:id="rId8"/>
    <p:sldId id="8708" r:id="rId9"/>
    <p:sldId id="966" r:id="rId10"/>
    <p:sldId id="8702" r:id="rId11"/>
    <p:sldId id="8701" r:id="rId12"/>
    <p:sldId id="8705" r:id="rId13"/>
    <p:sldId id="8704" r:id="rId14"/>
    <p:sldId id="8703" r:id="rId15"/>
    <p:sldId id="8707" r:id="rId16"/>
    <p:sldId id="8706" r:id="rId17"/>
    <p:sldId id="8710" r:id="rId18"/>
    <p:sldId id="8709" r:id="rId19"/>
    <p:sldId id="8712" r:id="rId20"/>
    <p:sldId id="8359" r:id="rId21"/>
    <p:sldId id="8700" r:id="rId22"/>
    <p:sldId id="8699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56" y="108"/>
      </p:cViewPr>
      <p:guideLst>
        <p:guide orient="horz" pos="2159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EE10A-EF25-4E5B-A308-DAB5C68D2894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CE639-3E12-4B3D-86AE-7A51BFE4B8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108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1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03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22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2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82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3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99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33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3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60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B2E3864-CA18-44A9-BBAD-40D2449FD0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CE639-3E12-4B3D-86AE-7A51BFE4B81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40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28600" y="289560"/>
            <a:ext cx="11734800" cy="6278880"/>
            <a:chOff x="1750647" y="1674384"/>
            <a:chExt cx="8720868" cy="3509232"/>
          </a:xfrm>
        </p:grpSpPr>
        <p:sp>
          <p:nvSpPr>
            <p:cNvPr id="4" name="矩形 3"/>
            <p:cNvSpPr/>
            <p:nvPr/>
          </p:nvSpPr>
          <p:spPr>
            <a:xfrm>
              <a:off x="1750647" y="1674384"/>
              <a:ext cx="8720868" cy="350923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39436" y="270164"/>
            <a:ext cx="11513128" cy="631767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43008" y="6356352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Aller" charset="0"/>
                <a:ea typeface="Aller" charset="0"/>
                <a:cs typeface="Aller" charset="0"/>
              </a:defRPr>
            </a:lvl1pPr>
          </a:lstStyle>
          <a:p>
            <a:fld id="{E8BBD06A-759F-43F0-9FDD-30D8801384DF}" type="slidenum">
              <a:rPr lang="ru-RU" smtClean="0">
                <a:solidFill>
                  <a:srgbClr val="676A55"/>
                </a:solidFill>
              </a:rPr>
              <a:t>‹#›</a:t>
            </a:fld>
            <a:endParaRPr lang="ru-RU">
              <a:solidFill>
                <a:srgbClr val="676A55"/>
              </a:solidFill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09859" y="1737009"/>
            <a:ext cx="2700124" cy="14759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19275" algn="l"/>
              </a:tabLst>
              <a:defRPr sz="3000" b="0" baseline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r>
              <a:rPr lang="ko-KO" altLang="ko-KO" sz="1400">
                <a:latin typeface="NanumGothic"/>
                <a:ea typeface="NanumGothic"/>
              </a:rPr>
              <a:t>상단 슬라이드 이름</a:t>
            </a:r>
            <a:endParaRPr lang="ru-RU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910347" y="3393000"/>
            <a:ext cx="2699636" cy="29519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000" b="0" i="0" baseline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pPr marL="0" lvl="0" indent="0">
              <a:lnSpc>
                <a:spcPct val="120000"/>
              </a:lnSpc>
              <a:buNone/>
            </a:pPr>
            <a:r>
              <a:rPr lang="ko-KO" altLang="ko-KO">
                <a:latin typeface="NanumGothic"/>
                <a:ea typeface="NanumGothic"/>
              </a:rPr>
              <a:t>예시 텍스트</a:t>
            </a:r>
            <a:endParaRPr lang="en-US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993713" y="1110722"/>
            <a:ext cx="314068" cy="229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>
              <a:solidFill>
                <a:prstClr val="white"/>
              </a:solidFill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5" hasCustomPrompt="1"/>
          </p:nvPr>
        </p:nvSpPr>
        <p:spPr>
          <a:xfrm>
            <a:off x="909859" y="510296"/>
            <a:ext cx="2699636" cy="633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750" b="0" i="0" baseline="0">
                <a:solidFill>
                  <a:schemeClr val="tx2">
                    <a:lumMod val="40000"/>
                    <a:lumOff val="6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marL="0" lvl="0" indent="0">
              <a:lnSpc>
                <a:spcPct val="120000"/>
              </a:lnSpc>
              <a:buNone/>
            </a:pPr>
            <a:r>
              <a:rPr lang="ko-KO" altLang="ko-KO">
                <a:latin typeface="NanumGothic"/>
                <a:ea typeface="NanumGothic"/>
              </a:rPr>
              <a:t>이름 발표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  <a:endParaRPr lang="zh-CN" altLang="en-US"/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  <a:endParaRPr lang="zh-CN" altLang="en-US"/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  <a:endParaRPr lang="zh-CN" altLang="en-US"/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  <a:endParaRPr lang="zh-CN" altLang="en-US"/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6377E-139F-4C5A-9F9E-04AC89381013}" type="datetimeFigureOut">
              <a:rPr lang="zh-CN" altLang="en-US" smtClean="0"/>
              <a:t>2024/4/19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A6359-162C-4E9E-8B16-3FA24A177E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0405" y="1237019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9206" y="1762814"/>
            <a:ext cx="6693588" cy="640080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3600" dirty="0">
                <a:solidFill>
                  <a:srgbClr val="A88DEE"/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미니 프로젝트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05572" y="2982576"/>
            <a:ext cx="9379585" cy="1890979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7200" b="1" noProof="0" dirty="0">
                <a:solidFill>
                  <a:srgbClr val="A88DEE"/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물류관리프로그램</a:t>
            </a:r>
            <a:endParaRPr kumimoji="0" sz="7200" b="1" i="0" u="none" strike="noStrike" kern="1200" cap="none" spc="0" normalizeH="0" baseline="0" noProof="0" dirty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pic>
        <p:nvPicPr>
          <p:cNvPr id="10" name="纯音乐 - 阿兰蒂斯之恋 - aranjuez mon au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-94306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70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 err="1">
                  <a:solidFill>
                    <a:srgbClr val="A88DEE"/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Dbase</a:t>
              </a:r>
              <a:r>
                <a:rPr lang="en-US" altLang="zh-CN" sz="3200" dirty="0">
                  <a:solidFill>
                    <a:srgbClr val="A88DEE"/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 </a:t>
              </a:r>
              <a:r>
                <a:rPr lang="ko-KR" altLang="en-US" sz="3200" dirty="0">
                  <a:solidFill>
                    <a:srgbClr val="A88DEE"/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클래스 필드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30E6CD2-2583-41D4-86D2-50D594D2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8" y="2196016"/>
            <a:ext cx="10757443" cy="20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데이터 연결</a:t>
              </a:r>
              <a:r>
                <a:rPr lang="en-US" altLang="ko-KR" sz="2400" dirty="0">
                  <a:solidFill>
                    <a:srgbClr val="A88DEE"/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, </a:t>
              </a:r>
              <a:r>
                <a:rPr lang="ko-KR" altLang="en-US" sz="2400" dirty="0">
                  <a:solidFill>
                    <a:srgbClr val="A88DEE"/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종료</a:t>
              </a: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 메서드</a:t>
              </a:r>
              <a:endPara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4B0F093-41C6-4DBE-9B36-BFD60F13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9" y="1000253"/>
            <a:ext cx="7951052" cy="55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물품입고메서드</a:t>
              </a:r>
              <a:endPara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DD9E777-CF93-4BAD-AC1F-DE215A04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99" y="1000253"/>
            <a:ext cx="9668802" cy="55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400" dirty="0" err="1">
                  <a:solidFill>
                    <a:srgbClr val="A88DEE"/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물품입고입력메서드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6C9683A-6E65-44E5-91E4-22C315E0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41" y="1000253"/>
            <a:ext cx="9434907" cy="54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물품출고입력메서드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B5A0194-CB13-44C2-A42A-D9ECA047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27169"/>
            <a:ext cx="11277600" cy="43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현재물품내역조회메서드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A3009BF-27D4-404C-BDDF-F473A542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05" y="1000253"/>
            <a:ext cx="9694190" cy="55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입고물품조회메서드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87193E-B7E3-48B9-990E-203CEDE0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86032"/>
            <a:ext cx="11049000" cy="54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출고물품조회메서드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6EAB94A-0AA6-44B2-85F5-5B8494E8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" y="1000253"/>
            <a:ext cx="10811933" cy="53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물품조회내역삭제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C2BC185-9D1B-455C-A9EC-4A7F0328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74" y="1000253"/>
            <a:ext cx="7690981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70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3200" i="0" u="none" strike="noStrike" kern="1200" cap="none" spc="0" normalizeH="0" baseline="0" noProof="0" dirty="0" err="1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메뉴메서드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3EB088C-6537-41AF-90F9-7E18F2C7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73" y="1000253"/>
            <a:ext cx="6778716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16891" y="2332412"/>
            <a:ext cx="3415128" cy="820542"/>
            <a:chOff x="5082573" y="2168494"/>
            <a:chExt cx="3029327" cy="548072"/>
          </a:xfrm>
        </p:grpSpPr>
        <p:sp>
          <p:nvSpPr>
            <p:cNvPr id="3" name="矩形 2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95177" y="2254794"/>
              <a:ext cx="1804117" cy="461772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O" altLang="ko-KO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01.</a:t>
              </a:r>
              <a:r>
                <a:rPr lang="ko-KR" altLang="en-US" sz="2400" b="1">
                  <a:solidFill>
                    <a:srgbClr val="A88DEE"/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프로그램설명</a:t>
              </a:r>
              <a:endParaRPr lang="zh-CN" altLang="en-US" sz="2400" b="1" dirty="0">
                <a:solidFill>
                  <a:srgbClr val="A88DEE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72242" y="2332414"/>
            <a:ext cx="3415128" cy="820541"/>
            <a:chOff x="5082573" y="2168494"/>
            <a:chExt cx="3029327" cy="548071"/>
          </a:xfrm>
        </p:grpSpPr>
        <p:sp>
          <p:nvSpPr>
            <p:cNvPr id="9" name="矩形 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95178" y="2254793"/>
              <a:ext cx="1804117" cy="461772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O" altLang="ko-KO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02.</a:t>
              </a:r>
              <a:r>
                <a:rPr lang="ko-KR" altLang="en-US" sz="2400" b="1">
                  <a:solidFill>
                    <a:srgbClr val="A88DEE"/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구현순서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16891" y="4504112"/>
            <a:ext cx="3415128" cy="927644"/>
            <a:chOff x="5082573" y="2168494"/>
            <a:chExt cx="3029327" cy="567397"/>
          </a:xfrm>
        </p:grpSpPr>
        <p:sp>
          <p:nvSpPr>
            <p:cNvPr id="19" name="矩形 1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1884" y="2274119"/>
              <a:ext cx="1890700" cy="461772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O" altLang="ko-KO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03.</a:t>
              </a: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코드설명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72242" y="4504114"/>
            <a:ext cx="3415128" cy="927643"/>
            <a:chOff x="5082573" y="2168494"/>
            <a:chExt cx="3029327" cy="567396"/>
          </a:xfrm>
        </p:grpSpPr>
        <p:sp>
          <p:nvSpPr>
            <p:cNvPr id="16" name="矩形 15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695178" y="2274118"/>
              <a:ext cx="1804117" cy="461772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O" altLang="ko-KO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04.</a:t>
              </a: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실행</a:t>
              </a:r>
              <a:endParaRPr lang="zh-CN" altLang="en-US" sz="2400" b="1" dirty="0">
                <a:solidFill>
                  <a:srgbClr val="A88DEE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32019" y="520869"/>
            <a:ext cx="2527962" cy="1027113"/>
            <a:chOff x="723900" y="2886359"/>
            <a:chExt cx="2222501" cy="903004"/>
          </a:xfrm>
        </p:grpSpPr>
        <p:grpSp>
          <p:nvGrpSpPr>
            <p:cNvPr id="24" name="组合 23"/>
            <p:cNvGrpSpPr/>
            <p:nvPr/>
          </p:nvGrpSpPr>
          <p:grpSpPr>
            <a:xfrm>
              <a:off x="723900" y="2886359"/>
              <a:ext cx="2222500" cy="903004"/>
              <a:chOff x="1750647" y="1657349"/>
              <a:chExt cx="8720868" cy="354330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750647" y="1657349"/>
                <a:ext cx="8720868" cy="3543302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750647" y="1657349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750647" y="4895851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0166715" y="1657349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166715" y="4895851"/>
                <a:ext cx="3048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055447" y="1962149"/>
                <a:ext cx="8111268" cy="2933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723900" y="3108983"/>
              <a:ext cx="2222501" cy="509143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O" altLang="ko-KO" sz="3200" b="1" i="0" u="none" strike="noStrike" kern="1200" cap="none" spc="0" normalizeH="0" baseline="0" noProof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내용물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1040" y="1237019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40450" y="3166773"/>
            <a:ext cx="1638970" cy="523342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ko-KR" altLang="en-US" sz="2800" b="1" dirty="0">
                <a:solidFill>
                  <a:srgbClr val="A88DEE"/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실행</a:t>
            </a:r>
            <a:endParaRPr lang="zh-CN" altLang="en-US" sz="2800" b="1" dirty="0">
              <a:solidFill>
                <a:srgbClr val="A88DEE"/>
              </a:solidFill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3054" y="2321004"/>
            <a:ext cx="2200910" cy="22148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1" i="0" u="none" strike="noStrike" kern="1200" cap="none" spc="0" normalizeH="0" baseline="0" noProof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04</a:t>
            </a:r>
            <a:endParaRPr kumimoji="0" lang="zh-CN" altLang="en-US" sz="13800" b="1" i="0" u="none" strike="noStrike" kern="1200" cap="none" spc="0" normalizeH="0" baseline="0" noProof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19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구동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D02DDF38-6DE3-48B3-B111-94F418B08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170" y="1000252"/>
            <a:ext cx="11133659" cy="55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95574" y="0"/>
            <a:ext cx="487363" cy="48736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1040" y="1237019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853372" y="2689383"/>
            <a:ext cx="6485255" cy="1479233"/>
          </a:xfrm>
          <a:prstGeom prst="rect">
            <a:avLst/>
          </a:prstGeom>
          <a:noFill/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7200" b="1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감사합니다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5" b="387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1040" y="1282068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408193" y="3280906"/>
            <a:ext cx="2363800" cy="795793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rgbClr val="A88DEE"/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프로그램 설명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3054" y="2321004"/>
            <a:ext cx="1920240" cy="22148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1" i="0" u="none" strike="noStrike" kern="1200" cap="none" spc="0" normalizeH="0" baseline="0" noProof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01</a:t>
            </a:r>
            <a:endParaRPr kumimoji="0" lang="zh-CN" altLang="en-US" sz="13800" b="1" i="0" u="none" strike="noStrike" kern="1200" cap="none" spc="0" normalizeH="0" baseline="0" noProof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504447" y="1665430"/>
            <a:ext cx="2110316" cy="2112433"/>
          </a:xfrm>
          <a:prstGeom prst="roundRect">
            <a:avLst>
              <a:gd name="adj" fmla="val 4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3985" tIns="0" rIns="287971" bIns="0" anchor="ctr">
            <a:normAutofit/>
          </a:bodyPr>
          <a:lstStyle/>
          <a:p>
            <a:pPr algn="ctr" defTabSz="914400">
              <a:spcBef>
                <a:spcPts val="800"/>
              </a:spcBef>
              <a:defRPr/>
            </a:pPr>
            <a:endParaRPr lang="zh-CN" altLang="en-US" sz="1865" b="1" dirty="0">
              <a:solidFill>
                <a:srgbClr val="FFFFFF"/>
              </a:solidFill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3269748" y="1665430"/>
            <a:ext cx="2533649" cy="2112433"/>
          </a:xfrm>
          <a:custGeom>
            <a:avLst/>
            <a:gdLst>
              <a:gd name="connsiteX0" fmla="*/ 373730 w 1899608"/>
              <a:gd name="connsiteY0" fmla="*/ 0 h 1584176"/>
              <a:gd name="connsiteX1" fmla="*/ 1841310 w 1899608"/>
              <a:gd name="connsiteY1" fmla="*/ 0 h 1584176"/>
              <a:gd name="connsiteX2" fmla="*/ 1899608 w 1899608"/>
              <a:gd name="connsiteY2" fmla="*/ 58298 h 1584176"/>
              <a:gd name="connsiteX3" fmla="*/ 1899608 w 1899608"/>
              <a:gd name="connsiteY3" fmla="*/ 1525878 h 1584176"/>
              <a:gd name="connsiteX4" fmla="*/ 1841310 w 1899608"/>
              <a:gd name="connsiteY4" fmla="*/ 1584176 h 1584176"/>
              <a:gd name="connsiteX5" fmla="*/ 373730 w 1899608"/>
              <a:gd name="connsiteY5" fmla="*/ 1584176 h 1584176"/>
              <a:gd name="connsiteX6" fmla="*/ 315432 w 1899608"/>
              <a:gd name="connsiteY6" fmla="*/ 1525878 h 1584176"/>
              <a:gd name="connsiteX7" fmla="*/ 315432 w 1899608"/>
              <a:gd name="connsiteY7" fmla="*/ 934219 h 1584176"/>
              <a:gd name="connsiteX8" fmla="*/ 257551 w 1899608"/>
              <a:gd name="connsiteY8" fmla="*/ 934219 h 1584176"/>
              <a:gd name="connsiteX9" fmla="*/ 257551 w 1899608"/>
              <a:gd name="connsiteY9" fmla="*/ 1076350 h 1584176"/>
              <a:gd name="connsiteX10" fmla="*/ 0 w 1899608"/>
              <a:gd name="connsiteY10" fmla="*/ 792089 h 1584176"/>
              <a:gd name="connsiteX11" fmla="*/ 257551 w 1899608"/>
              <a:gd name="connsiteY11" fmla="*/ 507827 h 1584176"/>
              <a:gd name="connsiteX12" fmla="*/ 257551 w 1899608"/>
              <a:gd name="connsiteY12" fmla="*/ 649958 h 1584176"/>
              <a:gd name="connsiteX13" fmla="*/ 315432 w 1899608"/>
              <a:gd name="connsiteY13" fmla="*/ 649958 h 1584176"/>
              <a:gd name="connsiteX14" fmla="*/ 315432 w 1899608"/>
              <a:gd name="connsiteY14" fmla="*/ 58298 h 1584176"/>
              <a:gd name="connsiteX15" fmla="*/ 373730 w 1899608"/>
              <a:gd name="connsiteY15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608" h="1584176">
                <a:moveTo>
                  <a:pt x="373730" y="0"/>
                </a:moveTo>
                <a:lnTo>
                  <a:pt x="1841310" y="0"/>
                </a:lnTo>
                <a:cubicBezTo>
                  <a:pt x="1873507" y="0"/>
                  <a:pt x="1899608" y="26101"/>
                  <a:pt x="1899608" y="58298"/>
                </a:cubicBezTo>
                <a:lnTo>
                  <a:pt x="1899608" y="1525878"/>
                </a:lnTo>
                <a:cubicBezTo>
                  <a:pt x="1899608" y="1558075"/>
                  <a:pt x="1873507" y="1584176"/>
                  <a:pt x="1841310" y="1584176"/>
                </a:cubicBezTo>
                <a:lnTo>
                  <a:pt x="373730" y="1584176"/>
                </a:lnTo>
                <a:cubicBezTo>
                  <a:pt x="341533" y="1584176"/>
                  <a:pt x="315432" y="1558075"/>
                  <a:pt x="315432" y="1525878"/>
                </a:cubicBezTo>
                <a:lnTo>
                  <a:pt x="315432" y="934219"/>
                </a:lnTo>
                <a:lnTo>
                  <a:pt x="257551" y="934219"/>
                </a:lnTo>
                <a:lnTo>
                  <a:pt x="257551" y="1076350"/>
                </a:lnTo>
                <a:lnTo>
                  <a:pt x="0" y="792089"/>
                </a:lnTo>
                <a:lnTo>
                  <a:pt x="257551" y="507827"/>
                </a:lnTo>
                <a:lnTo>
                  <a:pt x="257551" y="649958"/>
                </a:lnTo>
                <a:lnTo>
                  <a:pt x="315432" y="649958"/>
                </a:lnTo>
                <a:lnTo>
                  <a:pt x="315432" y="58298"/>
                </a:lnTo>
                <a:cubicBezTo>
                  <a:pt x="315432" y="26101"/>
                  <a:pt x="341533" y="0"/>
                  <a:pt x="373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3936" tIns="287971" rIns="143985" bIns="0" anchor="ctr">
            <a:normAutofit/>
          </a:bodyPr>
          <a:lstStyle/>
          <a:p>
            <a:pPr algn="ctr" defTabSz="914400">
              <a:spcBef>
                <a:spcPts val="800"/>
              </a:spcBef>
              <a:defRPr/>
            </a:pPr>
            <a:endParaRPr lang="zh-CN" altLang="en-US" sz="2400" b="1" dirty="0">
              <a:solidFill>
                <a:prstClr val="white"/>
              </a:solidFill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500870" y="3434961"/>
            <a:ext cx="2112433" cy="2533651"/>
          </a:xfrm>
          <a:custGeom>
            <a:avLst/>
            <a:gdLst>
              <a:gd name="connsiteX0" fmla="*/ 792088 w 1584176"/>
              <a:gd name="connsiteY0" fmla="*/ 0 h 1900961"/>
              <a:gd name="connsiteX1" fmla="*/ 1076350 w 1584176"/>
              <a:gd name="connsiteY1" fmla="*/ 257551 h 1900961"/>
              <a:gd name="connsiteX2" fmla="*/ 934219 w 1584176"/>
              <a:gd name="connsiteY2" fmla="*/ 257551 h 1900961"/>
              <a:gd name="connsiteX3" fmla="*/ 934219 w 1584176"/>
              <a:gd name="connsiteY3" fmla="*/ 316785 h 1900961"/>
              <a:gd name="connsiteX4" fmla="*/ 1541118 w 1584176"/>
              <a:gd name="connsiteY4" fmla="*/ 316785 h 1900961"/>
              <a:gd name="connsiteX5" fmla="*/ 1584176 w 1584176"/>
              <a:gd name="connsiteY5" fmla="*/ 359843 h 1900961"/>
              <a:gd name="connsiteX6" fmla="*/ 1584176 w 1584176"/>
              <a:gd name="connsiteY6" fmla="*/ 1857903 h 1900961"/>
              <a:gd name="connsiteX7" fmla="*/ 1541118 w 1584176"/>
              <a:gd name="connsiteY7" fmla="*/ 1900961 h 1900961"/>
              <a:gd name="connsiteX8" fmla="*/ 43058 w 1584176"/>
              <a:gd name="connsiteY8" fmla="*/ 1900961 h 1900961"/>
              <a:gd name="connsiteX9" fmla="*/ 0 w 1584176"/>
              <a:gd name="connsiteY9" fmla="*/ 1857903 h 1900961"/>
              <a:gd name="connsiteX10" fmla="*/ 0 w 1584176"/>
              <a:gd name="connsiteY10" fmla="*/ 359843 h 1900961"/>
              <a:gd name="connsiteX11" fmla="*/ 43058 w 1584176"/>
              <a:gd name="connsiteY11" fmla="*/ 316785 h 1900961"/>
              <a:gd name="connsiteX12" fmla="*/ 649958 w 1584176"/>
              <a:gd name="connsiteY12" fmla="*/ 316785 h 1900961"/>
              <a:gd name="connsiteX13" fmla="*/ 649958 w 1584176"/>
              <a:gd name="connsiteY13" fmla="*/ 257551 h 1900961"/>
              <a:gd name="connsiteX14" fmla="*/ 507827 w 1584176"/>
              <a:gd name="connsiteY14" fmla="*/ 257551 h 190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4176" h="1900961">
                <a:moveTo>
                  <a:pt x="792088" y="0"/>
                </a:moveTo>
                <a:lnTo>
                  <a:pt x="1076350" y="257551"/>
                </a:lnTo>
                <a:lnTo>
                  <a:pt x="934219" y="257551"/>
                </a:lnTo>
                <a:lnTo>
                  <a:pt x="934219" y="316785"/>
                </a:lnTo>
                <a:lnTo>
                  <a:pt x="1541118" y="316785"/>
                </a:lnTo>
                <a:cubicBezTo>
                  <a:pt x="1564898" y="316785"/>
                  <a:pt x="1584176" y="336063"/>
                  <a:pt x="1584176" y="359843"/>
                </a:cubicBezTo>
                <a:lnTo>
                  <a:pt x="1584176" y="1857903"/>
                </a:lnTo>
                <a:cubicBezTo>
                  <a:pt x="1584176" y="1881683"/>
                  <a:pt x="1564898" y="1900961"/>
                  <a:pt x="1541118" y="1900961"/>
                </a:cubicBezTo>
                <a:lnTo>
                  <a:pt x="43058" y="1900961"/>
                </a:lnTo>
                <a:cubicBezTo>
                  <a:pt x="19278" y="1900961"/>
                  <a:pt x="0" y="1881683"/>
                  <a:pt x="0" y="1857903"/>
                </a:cubicBezTo>
                <a:lnTo>
                  <a:pt x="0" y="359843"/>
                </a:lnTo>
                <a:cubicBezTo>
                  <a:pt x="0" y="336063"/>
                  <a:pt x="19278" y="316785"/>
                  <a:pt x="43058" y="316785"/>
                </a:cubicBezTo>
                <a:lnTo>
                  <a:pt x="649958" y="316785"/>
                </a:lnTo>
                <a:lnTo>
                  <a:pt x="649958" y="257551"/>
                </a:lnTo>
                <a:lnTo>
                  <a:pt x="507827" y="2575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76" tIns="527945" rIns="287971" bIns="0" anchor="ctr">
            <a:normAutofit/>
          </a:bodyPr>
          <a:lstStyle/>
          <a:p>
            <a:pPr algn="ctr" defTabSz="914400">
              <a:spcBef>
                <a:spcPts val="800"/>
              </a:spcBef>
              <a:defRPr/>
            </a:pPr>
            <a:endParaRPr lang="zh-CN" altLang="en-US" sz="1865" b="1" dirty="0">
              <a:solidFill>
                <a:srgbClr val="FFFFFF"/>
              </a:solidFill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256495" y="3858295"/>
            <a:ext cx="2535767" cy="2110317"/>
          </a:xfrm>
          <a:custGeom>
            <a:avLst/>
            <a:gdLst>
              <a:gd name="connsiteX0" fmla="*/ 361889 w 1903007"/>
              <a:gd name="connsiteY0" fmla="*/ 0 h 1584176"/>
              <a:gd name="connsiteX1" fmla="*/ 1859949 w 1903007"/>
              <a:gd name="connsiteY1" fmla="*/ 0 h 1584176"/>
              <a:gd name="connsiteX2" fmla="*/ 1903007 w 1903007"/>
              <a:gd name="connsiteY2" fmla="*/ 43058 h 1584176"/>
              <a:gd name="connsiteX3" fmla="*/ 1903007 w 1903007"/>
              <a:gd name="connsiteY3" fmla="*/ 1541118 h 1584176"/>
              <a:gd name="connsiteX4" fmla="*/ 1859949 w 1903007"/>
              <a:gd name="connsiteY4" fmla="*/ 1584176 h 1584176"/>
              <a:gd name="connsiteX5" fmla="*/ 361889 w 1903007"/>
              <a:gd name="connsiteY5" fmla="*/ 1584176 h 1584176"/>
              <a:gd name="connsiteX6" fmla="*/ 318831 w 1903007"/>
              <a:gd name="connsiteY6" fmla="*/ 1541118 h 1584176"/>
              <a:gd name="connsiteX7" fmla="*/ 318831 w 1903007"/>
              <a:gd name="connsiteY7" fmla="*/ 908091 h 1584176"/>
              <a:gd name="connsiteX8" fmla="*/ 257551 w 1903007"/>
              <a:gd name="connsiteY8" fmla="*/ 908091 h 1584176"/>
              <a:gd name="connsiteX9" fmla="*/ 257551 w 1903007"/>
              <a:gd name="connsiteY9" fmla="*/ 1050222 h 1584176"/>
              <a:gd name="connsiteX10" fmla="*/ 0 w 1903007"/>
              <a:gd name="connsiteY10" fmla="*/ 765961 h 1584176"/>
              <a:gd name="connsiteX11" fmla="*/ 257551 w 1903007"/>
              <a:gd name="connsiteY11" fmla="*/ 481699 h 1584176"/>
              <a:gd name="connsiteX12" fmla="*/ 257551 w 1903007"/>
              <a:gd name="connsiteY12" fmla="*/ 623830 h 1584176"/>
              <a:gd name="connsiteX13" fmla="*/ 318831 w 1903007"/>
              <a:gd name="connsiteY13" fmla="*/ 623830 h 1584176"/>
              <a:gd name="connsiteX14" fmla="*/ 318831 w 1903007"/>
              <a:gd name="connsiteY14" fmla="*/ 43058 h 1584176"/>
              <a:gd name="connsiteX15" fmla="*/ 361889 w 1903007"/>
              <a:gd name="connsiteY15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3007" h="1584176">
                <a:moveTo>
                  <a:pt x="361889" y="0"/>
                </a:moveTo>
                <a:lnTo>
                  <a:pt x="1859949" y="0"/>
                </a:lnTo>
                <a:cubicBezTo>
                  <a:pt x="1883729" y="0"/>
                  <a:pt x="1903007" y="19278"/>
                  <a:pt x="1903007" y="43058"/>
                </a:cubicBezTo>
                <a:lnTo>
                  <a:pt x="1903007" y="1541118"/>
                </a:lnTo>
                <a:cubicBezTo>
                  <a:pt x="1903007" y="1564898"/>
                  <a:pt x="1883729" y="1584176"/>
                  <a:pt x="1859949" y="1584176"/>
                </a:cubicBezTo>
                <a:lnTo>
                  <a:pt x="361889" y="1584176"/>
                </a:lnTo>
                <a:cubicBezTo>
                  <a:pt x="338109" y="1584176"/>
                  <a:pt x="318831" y="1564898"/>
                  <a:pt x="318831" y="1541118"/>
                </a:cubicBezTo>
                <a:lnTo>
                  <a:pt x="318831" y="908091"/>
                </a:lnTo>
                <a:lnTo>
                  <a:pt x="257551" y="908091"/>
                </a:lnTo>
                <a:lnTo>
                  <a:pt x="257551" y="1050222"/>
                </a:lnTo>
                <a:lnTo>
                  <a:pt x="0" y="765961"/>
                </a:lnTo>
                <a:lnTo>
                  <a:pt x="257551" y="481699"/>
                </a:lnTo>
                <a:lnTo>
                  <a:pt x="257551" y="623830"/>
                </a:lnTo>
                <a:lnTo>
                  <a:pt x="318831" y="623830"/>
                </a:lnTo>
                <a:lnTo>
                  <a:pt x="318831" y="43058"/>
                </a:lnTo>
                <a:cubicBezTo>
                  <a:pt x="318831" y="19278"/>
                  <a:pt x="338109" y="0"/>
                  <a:pt x="36188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23936" tIns="0" rIns="143985" bIns="0" anchor="ctr">
            <a:normAutofit/>
          </a:bodyPr>
          <a:lstStyle/>
          <a:p>
            <a:pPr algn="ctr" defTabSz="914400">
              <a:spcBef>
                <a:spcPts val="800"/>
              </a:spcBef>
              <a:defRPr/>
            </a:pPr>
            <a:endParaRPr lang="en-US" altLang="zh-CN" sz="2400" b="1" dirty="0">
              <a:solidFill>
                <a:prstClr val="white"/>
              </a:solidFill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6" name="矩形 30"/>
          <p:cNvSpPr>
            <a:spLocks noChangeArrowheads="1"/>
          </p:cNvSpPr>
          <p:nvPr/>
        </p:nvSpPr>
        <p:spPr bwMode="auto">
          <a:xfrm>
            <a:off x="6388605" y="2267315"/>
            <a:ext cx="5001180" cy="302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8" tIns="60953" rIns="121908" bIns="60953" anchor="t">
            <a:noAutofit/>
          </a:bodyPr>
          <a:lstStyle/>
          <a:p>
            <a:pPr algn="ctr" defTabSz="914400">
              <a:lnSpc>
                <a:spcPct val="120000"/>
              </a:lnSpc>
              <a:defRPr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오라클 데이터베이스와 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NanumGothic"/>
              <a:ea typeface="NanumGothic"/>
              <a:cs typeface="Elsie" panose="02000000000000000000" charset="0"/>
              <a:sym typeface="Source Han Serif SC" panose="02020400000000000000" pitchFamily="18" charset="-122"/>
            </a:endParaRPr>
          </a:p>
          <a:p>
            <a:pPr algn="ctr" defTabSz="914400">
              <a:lnSpc>
                <a:spcPct val="120000"/>
              </a:lnSpc>
              <a:defRPr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이클립스를 연동하여 오라클에서 생성한 테이블에 이클립스에서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입력값을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 주어서 물품을 입출고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,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내역조회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,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삭제기능을 하는 물류관리프로그램 설계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NanumGothic"/>
              <a:ea typeface="NanumGothic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12" name="文本框 1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19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프로그램 소개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ABF732-BF04-4737-8389-CE91CCA07513}"/>
              </a:ext>
            </a:extLst>
          </p:cNvPr>
          <p:cNvSpPr txBox="1"/>
          <p:nvPr/>
        </p:nvSpPr>
        <p:spPr>
          <a:xfrm>
            <a:off x="1992458" y="2548662"/>
            <a:ext cx="186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FFFF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rPr>
              <a:t>물품입고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18C90-948C-4587-8A65-6A6CA58BCD96}"/>
              </a:ext>
            </a:extLst>
          </p:cNvPr>
          <p:cNvSpPr txBox="1"/>
          <p:nvPr/>
        </p:nvSpPr>
        <p:spPr>
          <a:xfrm>
            <a:off x="4200099" y="2548662"/>
            <a:ext cx="1860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FFFFFF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rPr>
              <a:t>물품출고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86D18-C318-4527-9B1F-CA932E9D6A8A}"/>
              </a:ext>
            </a:extLst>
          </p:cNvPr>
          <p:cNvSpPr txBox="1"/>
          <p:nvPr/>
        </p:nvSpPr>
        <p:spPr>
          <a:xfrm>
            <a:off x="1626734" y="4757136"/>
            <a:ext cx="18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rPr>
              <a:t>입출고내역조회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2F453-108B-44F0-8E82-8CA960B4D80F}"/>
              </a:ext>
            </a:extLst>
          </p:cNvPr>
          <p:cNvSpPr txBox="1"/>
          <p:nvPr/>
        </p:nvSpPr>
        <p:spPr>
          <a:xfrm>
            <a:off x="3853161" y="4757136"/>
            <a:ext cx="18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FFFF"/>
                </a:solidFill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rPr>
              <a:t>입출고내역삭제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1040" y="1237019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78968" y="3166773"/>
            <a:ext cx="1977282" cy="523342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ko-KR" altLang="en-US" sz="2800" b="1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구현 순서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3054" y="2321004"/>
            <a:ext cx="2098675" cy="22148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1" i="0" u="none" strike="noStrike" kern="1200" cap="none" spc="0" normalizeH="0" baseline="0" noProof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02</a:t>
            </a:r>
            <a:endParaRPr kumimoji="0" lang="zh-CN" altLang="en-US" sz="13800" b="1" i="0" u="none" strike="noStrike" kern="1200" cap="none" spc="0" normalizeH="0" baseline="0" noProof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36595" y="2132869"/>
            <a:ext cx="1571845" cy="1545057"/>
            <a:chOff x="1077445" y="1599650"/>
            <a:chExt cx="1178884" cy="1158793"/>
          </a:xfrm>
        </p:grpSpPr>
        <p:sp>
          <p:nvSpPr>
            <p:cNvPr id="21" name="Rectangle: Rounded Corners 2"/>
            <p:cNvSpPr/>
            <p:nvPr/>
          </p:nvSpPr>
          <p:spPr>
            <a:xfrm rot="2702816">
              <a:off x="1077445" y="1599650"/>
              <a:ext cx="1158793" cy="1158793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Freeform: Shape 8"/>
            <p:cNvSpPr/>
            <p:nvPr/>
          </p:nvSpPr>
          <p:spPr>
            <a:xfrm rot="2702816">
              <a:off x="1142491" y="1664699"/>
              <a:ext cx="1028701" cy="1028701"/>
            </a:xfrm>
            <a:custGeom>
              <a:avLst/>
              <a:gdLst>
                <a:gd name="connsiteX0" fmla="*/ 66957 w 1371601"/>
                <a:gd name="connsiteY0" fmla="*/ 66957 h 1371601"/>
                <a:gd name="connsiteX1" fmla="*/ 228605 w 1371601"/>
                <a:gd name="connsiteY1" fmla="*/ 0 h 1371601"/>
                <a:gd name="connsiteX2" fmla="*/ 1142995 w 1371601"/>
                <a:gd name="connsiteY2" fmla="*/ 0 h 1371601"/>
                <a:gd name="connsiteX3" fmla="*/ 1371601 w 1371601"/>
                <a:gd name="connsiteY3" fmla="*/ 228605 h 1371601"/>
                <a:gd name="connsiteX4" fmla="*/ 1371601 w 1371601"/>
                <a:gd name="connsiteY4" fmla="*/ 1142995 h 1371601"/>
                <a:gd name="connsiteX5" fmla="*/ 1142995 w 1371601"/>
                <a:gd name="connsiteY5" fmla="*/ 1371601 h 1371601"/>
                <a:gd name="connsiteX6" fmla="*/ 228605 w 1371601"/>
                <a:gd name="connsiteY6" fmla="*/ 1371600 h 1371601"/>
                <a:gd name="connsiteX7" fmla="*/ 182533 w 1371601"/>
                <a:gd name="connsiteY7" fmla="*/ 1366956 h 1371601"/>
                <a:gd name="connsiteX8" fmla="*/ 160847 w 1371601"/>
                <a:gd name="connsiteY8" fmla="*/ 1360224 h 1371601"/>
                <a:gd name="connsiteX9" fmla="*/ 707768 w 1371601"/>
                <a:gd name="connsiteY9" fmla="*/ 812406 h 1371601"/>
                <a:gd name="connsiteX10" fmla="*/ 782073 w 1371601"/>
                <a:gd name="connsiteY10" fmla="*/ 886588 h 1371601"/>
                <a:gd name="connsiteX11" fmla="*/ 781829 w 1371601"/>
                <a:gd name="connsiteY11" fmla="*/ 589614 h 1371601"/>
                <a:gd name="connsiteX12" fmla="*/ 484854 w 1371601"/>
                <a:gd name="connsiteY12" fmla="*/ 589857 h 1371601"/>
                <a:gd name="connsiteX13" fmla="*/ 559160 w 1371601"/>
                <a:gd name="connsiteY13" fmla="*/ 664040 h 1371601"/>
                <a:gd name="connsiteX14" fmla="*/ 11843 w 1371601"/>
                <a:gd name="connsiteY14" fmla="*/ 1212254 h 1371601"/>
                <a:gd name="connsiteX15" fmla="*/ 4645 w 1371601"/>
                <a:gd name="connsiteY15" fmla="*/ 1189067 h 1371601"/>
                <a:gd name="connsiteX16" fmla="*/ 0 w 1371601"/>
                <a:gd name="connsiteY16" fmla="*/ 1142995 h 1371601"/>
                <a:gd name="connsiteX17" fmla="*/ 0 w 1371601"/>
                <a:gd name="connsiteY17" fmla="*/ 228604 h 1371601"/>
                <a:gd name="connsiteX18" fmla="*/ 66957 w 1371601"/>
                <a:gd name="connsiteY18" fmla="*/ 66957 h 13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1860547" y="2005924"/>
              <a:ext cx="39578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ko-KO" altLang="ko-KO" sz="3200" b="1">
                  <a:solidFill>
                    <a:schemeClr val="bg1"/>
                  </a:solidFill>
                  <a:latin typeface="NanumGothic"/>
                  <a:ea typeface="NanumGothic"/>
                  <a:sym typeface="Source Han Serif SC" panose="02020400000000000000" pitchFamily="18" charset="-122"/>
                </a:rPr>
                <a:t>01</a:t>
              </a:r>
              <a:endParaRPr lang="en-US" sz="3200" b="1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376331" y="2132868"/>
            <a:ext cx="1571847" cy="1545057"/>
            <a:chOff x="2532247" y="1599649"/>
            <a:chExt cx="1178885" cy="1158793"/>
          </a:xfrm>
        </p:grpSpPr>
        <p:sp>
          <p:nvSpPr>
            <p:cNvPr id="22" name="Rectangle: Rounded Corners 3"/>
            <p:cNvSpPr/>
            <p:nvPr/>
          </p:nvSpPr>
          <p:spPr>
            <a:xfrm rot="2702816">
              <a:off x="2532247" y="1599649"/>
              <a:ext cx="1158793" cy="1158793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Freeform: Shape 10"/>
            <p:cNvSpPr/>
            <p:nvPr/>
          </p:nvSpPr>
          <p:spPr>
            <a:xfrm rot="2702816">
              <a:off x="2597294" y="1664700"/>
              <a:ext cx="1028701" cy="1028701"/>
            </a:xfrm>
            <a:custGeom>
              <a:avLst/>
              <a:gdLst>
                <a:gd name="connsiteX0" fmla="*/ 66957 w 1371601"/>
                <a:gd name="connsiteY0" fmla="*/ 66957 h 1371601"/>
                <a:gd name="connsiteX1" fmla="*/ 228605 w 1371601"/>
                <a:gd name="connsiteY1" fmla="*/ 0 h 1371601"/>
                <a:gd name="connsiteX2" fmla="*/ 1142995 w 1371601"/>
                <a:gd name="connsiteY2" fmla="*/ 0 h 1371601"/>
                <a:gd name="connsiteX3" fmla="*/ 1371601 w 1371601"/>
                <a:gd name="connsiteY3" fmla="*/ 228605 h 1371601"/>
                <a:gd name="connsiteX4" fmla="*/ 1371601 w 1371601"/>
                <a:gd name="connsiteY4" fmla="*/ 1142995 h 1371601"/>
                <a:gd name="connsiteX5" fmla="*/ 1142995 w 1371601"/>
                <a:gd name="connsiteY5" fmla="*/ 1371601 h 1371601"/>
                <a:gd name="connsiteX6" fmla="*/ 228605 w 1371601"/>
                <a:gd name="connsiteY6" fmla="*/ 1371600 h 1371601"/>
                <a:gd name="connsiteX7" fmla="*/ 182533 w 1371601"/>
                <a:gd name="connsiteY7" fmla="*/ 1366956 h 1371601"/>
                <a:gd name="connsiteX8" fmla="*/ 160847 w 1371601"/>
                <a:gd name="connsiteY8" fmla="*/ 1360224 h 1371601"/>
                <a:gd name="connsiteX9" fmla="*/ 707768 w 1371601"/>
                <a:gd name="connsiteY9" fmla="*/ 812406 h 1371601"/>
                <a:gd name="connsiteX10" fmla="*/ 782073 w 1371601"/>
                <a:gd name="connsiteY10" fmla="*/ 886588 h 1371601"/>
                <a:gd name="connsiteX11" fmla="*/ 781829 w 1371601"/>
                <a:gd name="connsiteY11" fmla="*/ 589614 h 1371601"/>
                <a:gd name="connsiteX12" fmla="*/ 484854 w 1371601"/>
                <a:gd name="connsiteY12" fmla="*/ 589857 h 1371601"/>
                <a:gd name="connsiteX13" fmla="*/ 559160 w 1371601"/>
                <a:gd name="connsiteY13" fmla="*/ 664040 h 1371601"/>
                <a:gd name="connsiteX14" fmla="*/ 11843 w 1371601"/>
                <a:gd name="connsiteY14" fmla="*/ 1212254 h 1371601"/>
                <a:gd name="connsiteX15" fmla="*/ 4645 w 1371601"/>
                <a:gd name="connsiteY15" fmla="*/ 1189067 h 1371601"/>
                <a:gd name="connsiteX16" fmla="*/ 0 w 1371601"/>
                <a:gd name="connsiteY16" fmla="*/ 1142995 h 1371601"/>
                <a:gd name="connsiteX17" fmla="*/ 0 w 1371601"/>
                <a:gd name="connsiteY17" fmla="*/ 228604 h 1371601"/>
                <a:gd name="connsiteX18" fmla="*/ 66957 w 1371601"/>
                <a:gd name="connsiteY18" fmla="*/ 66957 h 13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3315350" y="2005925"/>
              <a:ext cx="39578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ko-KO" altLang="ko-KO" sz="3200" b="1">
                  <a:solidFill>
                    <a:schemeClr val="bg1"/>
                  </a:solidFill>
                  <a:latin typeface="NanumGothic"/>
                  <a:ea typeface="NanumGothic"/>
                  <a:sym typeface="Source Han Serif SC" panose="02020400000000000000" pitchFamily="18" charset="-122"/>
                </a:rPr>
                <a:t>02</a:t>
              </a:r>
              <a:endParaRPr lang="en-US" sz="3200" b="1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16069" y="2132866"/>
            <a:ext cx="1571847" cy="1545057"/>
            <a:chOff x="3987050" y="1599648"/>
            <a:chExt cx="1178885" cy="1158793"/>
          </a:xfrm>
        </p:grpSpPr>
        <p:sp>
          <p:nvSpPr>
            <p:cNvPr id="23" name="Rectangle: Rounded Corners 4"/>
            <p:cNvSpPr/>
            <p:nvPr/>
          </p:nvSpPr>
          <p:spPr>
            <a:xfrm rot="2702816">
              <a:off x="3987050" y="1599648"/>
              <a:ext cx="1158793" cy="1158793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Freeform: Shape 12"/>
            <p:cNvSpPr/>
            <p:nvPr/>
          </p:nvSpPr>
          <p:spPr>
            <a:xfrm rot="2702816">
              <a:off x="4052097" y="1664699"/>
              <a:ext cx="1028701" cy="1028701"/>
            </a:xfrm>
            <a:custGeom>
              <a:avLst/>
              <a:gdLst>
                <a:gd name="connsiteX0" fmla="*/ 66957 w 1371601"/>
                <a:gd name="connsiteY0" fmla="*/ 66957 h 1371601"/>
                <a:gd name="connsiteX1" fmla="*/ 228605 w 1371601"/>
                <a:gd name="connsiteY1" fmla="*/ 0 h 1371601"/>
                <a:gd name="connsiteX2" fmla="*/ 1142995 w 1371601"/>
                <a:gd name="connsiteY2" fmla="*/ 0 h 1371601"/>
                <a:gd name="connsiteX3" fmla="*/ 1371601 w 1371601"/>
                <a:gd name="connsiteY3" fmla="*/ 228605 h 1371601"/>
                <a:gd name="connsiteX4" fmla="*/ 1371601 w 1371601"/>
                <a:gd name="connsiteY4" fmla="*/ 1142995 h 1371601"/>
                <a:gd name="connsiteX5" fmla="*/ 1142995 w 1371601"/>
                <a:gd name="connsiteY5" fmla="*/ 1371601 h 1371601"/>
                <a:gd name="connsiteX6" fmla="*/ 228605 w 1371601"/>
                <a:gd name="connsiteY6" fmla="*/ 1371600 h 1371601"/>
                <a:gd name="connsiteX7" fmla="*/ 182533 w 1371601"/>
                <a:gd name="connsiteY7" fmla="*/ 1366956 h 1371601"/>
                <a:gd name="connsiteX8" fmla="*/ 160847 w 1371601"/>
                <a:gd name="connsiteY8" fmla="*/ 1360224 h 1371601"/>
                <a:gd name="connsiteX9" fmla="*/ 707768 w 1371601"/>
                <a:gd name="connsiteY9" fmla="*/ 812406 h 1371601"/>
                <a:gd name="connsiteX10" fmla="*/ 782073 w 1371601"/>
                <a:gd name="connsiteY10" fmla="*/ 886588 h 1371601"/>
                <a:gd name="connsiteX11" fmla="*/ 781829 w 1371601"/>
                <a:gd name="connsiteY11" fmla="*/ 589614 h 1371601"/>
                <a:gd name="connsiteX12" fmla="*/ 484854 w 1371601"/>
                <a:gd name="connsiteY12" fmla="*/ 589857 h 1371601"/>
                <a:gd name="connsiteX13" fmla="*/ 559160 w 1371601"/>
                <a:gd name="connsiteY13" fmla="*/ 664040 h 1371601"/>
                <a:gd name="connsiteX14" fmla="*/ 11843 w 1371601"/>
                <a:gd name="connsiteY14" fmla="*/ 1212254 h 1371601"/>
                <a:gd name="connsiteX15" fmla="*/ 4645 w 1371601"/>
                <a:gd name="connsiteY15" fmla="*/ 1189067 h 1371601"/>
                <a:gd name="connsiteX16" fmla="*/ 0 w 1371601"/>
                <a:gd name="connsiteY16" fmla="*/ 1142995 h 1371601"/>
                <a:gd name="connsiteX17" fmla="*/ 0 w 1371601"/>
                <a:gd name="connsiteY17" fmla="*/ 228604 h 1371601"/>
                <a:gd name="connsiteX18" fmla="*/ 66957 w 1371601"/>
                <a:gd name="connsiteY18" fmla="*/ 66957 h 13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4770153" y="2005924"/>
              <a:ext cx="39578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ko-KO" altLang="ko-KO" sz="3200" b="1">
                  <a:solidFill>
                    <a:schemeClr val="bg1"/>
                  </a:solidFill>
                  <a:latin typeface="NanumGothic"/>
                  <a:ea typeface="NanumGothic"/>
                  <a:sym typeface="Source Han Serif SC" panose="02020400000000000000" pitchFamily="18" charset="-122"/>
                </a:rPr>
                <a:t>03</a:t>
              </a:r>
              <a:endParaRPr lang="en-US" sz="3200" b="1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255803" y="2132864"/>
            <a:ext cx="1571848" cy="1545057"/>
            <a:chOff x="5441852" y="1599646"/>
            <a:chExt cx="1178886" cy="1158793"/>
          </a:xfrm>
        </p:grpSpPr>
        <p:sp>
          <p:nvSpPr>
            <p:cNvPr id="24" name="Rectangle: Rounded Corners 5"/>
            <p:cNvSpPr/>
            <p:nvPr/>
          </p:nvSpPr>
          <p:spPr>
            <a:xfrm rot="2702816">
              <a:off x="5441852" y="1599646"/>
              <a:ext cx="1158793" cy="1158793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3" name="Freeform: Shape 14"/>
            <p:cNvSpPr/>
            <p:nvPr/>
          </p:nvSpPr>
          <p:spPr>
            <a:xfrm rot="2702816">
              <a:off x="5506900" y="1664697"/>
              <a:ext cx="1028701" cy="1028701"/>
            </a:xfrm>
            <a:custGeom>
              <a:avLst/>
              <a:gdLst>
                <a:gd name="connsiteX0" fmla="*/ 66957 w 1371601"/>
                <a:gd name="connsiteY0" fmla="*/ 66957 h 1371601"/>
                <a:gd name="connsiteX1" fmla="*/ 228605 w 1371601"/>
                <a:gd name="connsiteY1" fmla="*/ 0 h 1371601"/>
                <a:gd name="connsiteX2" fmla="*/ 1142995 w 1371601"/>
                <a:gd name="connsiteY2" fmla="*/ 0 h 1371601"/>
                <a:gd name="connsiteX3" fmla="*/ 1371601 w 1371601"/>
                <a:gd name="connsiteY3" fmla="*/ 228605 h 1371601"/>
                <a:gd name="connsiteX4" fmla="*/ 1371601 w 1371601"/>
                <a:gd name="connsiteY4" fmla="*/ 1142995 h 1371601"/>
                <a:gd name="connsiteX5" fmla="*/ 1142995 w 1371601"/>
                <a:gd name="connsiteY5" fmla="*/ 1371601 h 1371601"/>
                <a:gd name="connsiteX6" fmla="*/ 228605 w 1371601"/>
                <a:gd name="connsiteY6" fmla="*/ 1371600 h 1371601"/>
                <a:gd name="connsiteX7" fmla="*/ 182533 w 1371601"/>
                <a:gd name="connsiteY7" fmla="*/ 1366956 h 1371601"/>
                <a:gd name="connsiteX8" fmla="*/ 160847 w 1371601"/>
                <a:gd name="connsiteY8" fmla="*/ 1360224 h 1371601"/>
                <a:gd name="connsiteX9" fmla="*/ 707768 w 1371601"/>
                <a:gd name="connsiteY9" fmla="*/ 812406 h 1371601"/>
                <a:gd name="connsiteX10" fmla="*/ 782073 w 1371601"/>
                <a:gd name="connsiteY10" fmla="*/ 886588 h 1371601"/>
                <a:gd name="connsiteX11" fmla="*/ 781829 w 1371601"/>
                <a:gd name="connsiteY11" fmla="*/ 589614 h 1371601"/>
                <a:gd name="connsiteX12" fmla="*/ 484854 w 1371601"/>
                <a:gd name="connsiteY12" fmla="*/ 589857 h 1371601"/>
                <a:gd name="connsiteX13" fmla="*/ 559160 w 1371601"/>
                <a:gd name="connsiteY13" fmla="*/ 664040 h 1371601"/>
                <a:gd name="connsiteX14" fmla="*/ 11843 w 1371601"/>
                <a:gd name="connsiteY14" fmla="*/ 1212254 h 1371601"/>
                <a:gd name="connsiteX15" fmla="*/ 4645 w 1371601"/>
                <a:gd name="connsiteY15" fmla="*/ 1189067 h 1371601"/>
                <a:gd name="connsiteX16" fmla="*/ 0 w 1371601"/>
                <a:gd name="connsiteY16" fmla="*/ 1142995 h 1371601"/>
                <a:gd name="connsiteX17" fmla="*/ 0 w 1371601"/>
                <a:gd name="connsiteY17" fmla="*/ 228604 h 1371601"/>
                <a:gd name="connsiteX18" fmla="*/ 66957 w 1371601"/>
                <a:gd name="connsiteY18" fmla="*/ 66957 h 13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4" name="TextBox 15"/>
            <p:cNvSpPr txBox="1"/>
            <p:nvPr/>
          </p:nvSpPr>
          <p:spPr>
            <a:xfrm>
              <a:off x="6224956" y="2005922"/>
              <a:ext cx="39578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ko-KO" altLang="ko-KO" sz="3200" b="1">
                  <a:solidFill>
                    <a:schemeClr val="bg1"/>
                  </a:solidFill>
                  <a:latin typeface="NanumGothic"/>
                  <a:ea typeface="NanumGothic"/>
                  <a:sym typeface="Source Han Serif SC" panose="02020400000000000000" pitchFamily="18" charset="-122"/>
                </a:rPr>
                <a:t>04</a:t>
              </a:r>
              <a:endParaRPr lang="en-US" sz="3200" b="1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183561" y="2132858"/>
            <a:ext cx="1571848" cy="1545057"/>
            <a:chOff x="6887671" y="1599642"/>
            <a:chExt cx="1178886" cy="1158793"/>
          </a:xfrm>
        </p:grpSpPr>
        <p:sp>
          <p:nvSpPr>
            <p:cNvPr id="35" name="Freeform: Shape 16"/>
            <p:cNvSpPr/>
            <p:nvPr/>
          </p:nvSpPr>
          <p:spPr>
            <a:xfrm rot="2702816">
              <a:off x="6952719" y="1664693"/>
              <a:ext cx="1028701" cy="1028701"/>
            </a:xfrm>
            <a:custGeom>
              <a:avLst/>
              <a:gdLst>
                <a:gd name="connsiteX0" fmla="*/ 66957 w 1371601"/>
                <a:gd name="connsiteY0" fmla="*/ 66957 h 1371601"/>
                <a:gd name="connsiteX1" fmla="*/ 228605 w 1371601"/>
                <a:gd name="connsiteY1" fmla="*/ 0 h 1371601"/>
                <a:gd name="connsiteX2" fmla="*/ 1142995 w 1371601"/>
                <a:gd name="connsiteY2" fmla="*/ 0 h 1371601"/>
                <a:gd name="connsiteX3" fmla="*/ 1371601 w 1371601"/>
                <a:gd name="connsiteY3" fmla="*/ 228605 h 1371601"/>
                <a:gd name="connsiteX4" fmla="*/ 1371601 w 1371601"/>
                <a:gd name="connsiteY4" fmla="*/ 1142995 h 1371601"/>
                <a:gd name="connsiteX5" fmla="*/ 1142995 w 1371601"/>
                <a:gd name="connsiteY5" fmla="*/ 1371601 h 1371601"/>
                <a:gd name="connsiteX6" fmla="*/ 228605 w 1371601"/>
                <a:gd name="connsiteY6" fmla="*/ 1371600 h 1371601"/>
                <a:gd name="connsiteX7" fmla="*/ 182533 w 1371601"/>
                <a:gd name="connsiteY7" fmla="*/ 1366956 h 1371601"/>
                <a:gd name="connsiteX8" fmla="*/ 160847 w 1371601"/>
                <a:gd name="connsiteY8" fmla="*/ 1360224 h 1371601"/>
                <a:gd name="connsiteX9" fmla="*/ 707768 w 1371601"/>
                <a:gd name="connsiteY9" fmla="*/ 812406 h 1371601"/>
                <a:gd name="connsiteX10" fmla="*/ 782073 w 1371601"/>
                <a:gd name="connsiteY10" fmla="*/ 886588 h 1371601"/>
                <a:gd name="connsiteX11" fmla="*/ 781829 w 1371601"/>
                <a:gd name="connsiteY11" fmla="*/ 589614 h 1371601"/>
                <a:gd name="connsiteX12" fmla="*/ 484854 w 1371601"/>
                <a:gd name="connsiteY12" fmla="*/ 589857 h 1371601"/>
                <a:gd name="connsiteX13" fmla="*/ 559160 w 1371601"/>
                <a:gd name="connsiteY13" fmla="*/ 664040 h 1371601"/>
                <a:gd name="connsiteX14" fmla="*/ 11843 w 1371601"/>
                <a:gd name="connsiteY14" fmla="*/ 1212254 h 1371601"/>
                <a:gd name="connsiteX15" fmla="*/ 4645 w 1371601"/>
                <a:gd name="connsiteY15" fmla="*/ 1189067 h 1371601"/>
                <a:gd name="connsiteX16" fmla="*/ 0 w 1371601"/>
                <a:gd name="connsiteY16" fmla="*/ 1142995 h 1371601"/>
                <a:gd name="connsiteX17" fmla="*/ 0 w 1371601"/>
                <a:gd name="connsiteY17" fmla="*/ 228604 h 1371601"/>
                <a:gd name="connsiteX18" fmla="*/ 66957 w 1371601"/>
                <a:gd name="connsiteY18" fmla="*/ 66957 h 137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1601" h="1371601">
                  <a:moveTo>
                    <a:pt x="66957" y="66957"/>
                  </a:moveTo>
                  <a:cubicBezTo>
                    <a:pt x="108326" y="25588"/>
                    <a:pt x="165477" y="0"/>
                    <a:pt x="228605" y="0"/>
                  </a:cubicBezTo>
                  <a:lnTo>
                    <a:pt x="1142995" y="0"/>
                  </a:lnTo>
                  <a:cubicBezTo>
                    <a:pt x="1269250" y="0"/>
                    <a:pt x="1371600" y="102351"/>
                    <a:pt x="1371601" y="228605"/>
                  </a:cubicBezTo>
                  <a:lnTo>
                    <a:pt x="1371601" y="1142995"/>
                  </a:lnTo>
                  <a:cubicBezTo>
                    <a:pt x="1371600" y="1269250"/>
                    <a:pt x="1269250" y="1371600"/>
                    <a:pt x="1142995" y="1371601"/>
                  </a:cubicBezTo>
                  <a:lnTo>
                    <a:pt x="228605" y="1371600"/>
                  </a:lnTo>
                  <a:cubicBezTo>
                    <a:pt x="212823" y="1371599"/>
                    <a:pt x="197416" y="1370001"/>
                    <a:pt x="182533" y="1366956"/>
                  </a:cubicBezTo>
                  <a:lnTo>
                    <a:pt x="160847" y="1360224"/>
                  </a:lnTo>
                  <a:lnTo>
                    <a:pt x="707768" y="812406"/>
                  </a:lnTo>
                  <a:lnTo>
                    <a:pt x="782073" y="886588"/>
                  </a:lnTo>
                  <a:lnTo>
                    <a:pt x="781829" y="589614"/>
                  </a:lnTo>
                  <a:lnTo>
                    <a:pt x="484854" y="589857"/>
                  </a:lnTo>
                  <a:lnTo>
                    <a:pt x="559160" y="664040"/>
                  </a:lnTo>
                  <a:lnTo>
                    <a:pt x="11843" y="1212254"/>
                  </a:lnTo>
                  <a:lnTo>
                    <a:pt x="4645" y="1189067"/>
                  </a:lnTo>
                  <a:cubicBezTo>
                    <a:pt x="1599" y="1174185"/>
                    <a:pt x="0" y="1158777"/>
                    <a:pt x="0" y="1142995"/>
                  </a:cubicBezTo>
                  <a:lnTo>
                    <a:pt x="0" y="228604"/>
                  </a:lnTo>
                  <a:cubicBezTo>
                    <a:pt x="0" y="165477"/>
                    <a:pt x="25588" y="108326"/>
                    <a:pt x="66957" y="669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TextBox 17"/>
            <p:cNvSpPr txBox="1"/>
            <p:nvPr/>
          </p:nvSpPr>
          <p:spPr>
            <a:xfrm>
              <a:off x="7670775" y="2005918"/>
              <a:ext cx="39578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ko-KO" altLang="ko-KO" sz="3200" b="1">
                  <a:solidFill>
                    <a:schemeClr val="bg1"/>
                  </a:solidFill>
                  <a:latin typeface="NanumGothic"/>
                  <a:ea typeface="NanumGothic"/>
                  <a:sym typeface="Source Han Serif SC" panose="02020400000000000000" pitchFamily="18" charset="-122"/>
                </a:rPr>
                <a:t>05</a:t>
              </a:r>
              <a:endParaRPr lang="en-US" sz="3200" b="1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6" name="Rectangle: Rounded Corners 7"/>
            <p:cNvSpPr/>
            <p:nvPr/>
          </p:nvSpPr>
          <p:spPr>
            <a:xfrm rot="2702816">
              <a:off x="6887671" y="1599642"/>
              <a:ext cx="1158793" cy="1158793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1099721" y="4091202"/>
            <a:ext cx="9992563" cy="1683059"/>
            <a:chOff x="1395236" y="2161845"/>
            <a:chExt cx="11763384" cy="857260"/>
          </a:xfrm>
        </p:grpSpPr>
        <p:grpSp>
          <p:nvGrpSpPr>
            <p:cNvPr id="6" name="Group 19"/>
            <p:cNvGrpSpPr/>
            <p:nvPr/>
          </p:nvGrpSpPr>
          <p:grpSpPr>
            <a:xfrm>
              <a:off x="1395236" y="2161845"/>
              <a:ext cx="2315968" cy="857260"/>
              <a:chOff x="1681446" y="5001250"/>
              <a:chExt cx="2315968" cy="857260"/>
            </a:xfrm>
          </p:grpSpPr>
          <p:sp>
            <p:nvSpPr>
              <p:cNvPr id="19" name="TextBox 32"/>
              <p:cNvSpPr txBox="1"/>
              <p:nvPr/>
            </p:nvSpPr>
            <p:spPr bwMode="auto">
              <a:xfrm>
                <a:off x="1681446" y="5001250"/>
                <a:ext cx="2315968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테이블 생성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20" name="TextBox 33"/>
              <p:cNvSpPr txBox="1"/>
              <p:nvPr/>
            </p:nvSpPr>
            <p:spPr bwMode="auto">
              <a:xfrm>
                <a:off x="1681446" y="5284280"/>
                <a:ext cx="231596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00000"/>
                  </a:lnSpc>
                  <a:defRPr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현재물품테이블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,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물품입고테이블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, </a:t>
                </a:r>
                <a:r>
                  <a:rPr lang="ko-KR" altLang="en-US" dirty="0" err="1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물품출고테이블</a:t>
                </a:r>
                <a:endParaRPr lang="en-US" altLang="ko-KR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endParaRPr>
              </a:p>
              <a:p>
                <a:pPr algn="ctr">
                  <a:lnSpc>
                    <a:spcPct val="100000"/>
                  </a:lnSpc>
                  <a:defRPr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생성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7" name="Group 20"/>
            <p:cNvGrpSpPr/>
            <p:nvPr/>
          </p:nvGrpSpPr>
          <p:grpSpPr>
            <a:xfrm>
              <a:off x="3757090" y="2161845"/>
              <a:ext cx="2315968" cy="857260"/>
              <a:chOff x="1681446" y="5001250"/>
              <a:chExt cx="2315968" cy="857260"/>
            </a:xfrm>
          </p:grpSpPr>
          <p:sp>
            <p:nvSpPr>
              <p:cNvPr id="17" name="TextBox 30"/>
              <p:cNvSpPr txBox="1"/>
              <p:nvPr/>
            </p:nvSpPr>
            <p:spPr bwMode="auto">
              <a:xfrm>
                <a:off x="1681446" y="5001250"/>
                <a:ext cx="2315968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클래스</a:t>
                </a:r>
                <a:r>
                  <a:rPr lang="en-US" altLang="ko-KR" b="1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, </a:t>
                </a:r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생성자 선언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8" name="TextBox 31"/>
              <p:cNvSpPr txBox="1"/>
              <p:nvPr/>
            </p:nvSpPr>
            <p:spPr bwMode="auto">
              <a:xfrm>
                <a:off x="1681446" y="5284280"/>
                <a:ext cx="231596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00000"/>
                  </a:lnSpc>
                  <a:defRPr/>
                </a:pP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정보를 입력할 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info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클래스를 생성하고 생성자를 선언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8" name="Group 21"/>
            <p:cNvGrpSpPr/>
            <p:nvPr/>
          </p:nvGrpSpPr>
          <p:grpSpPr>
            <a:xfrm>
              <a:off x="6118944" y="2161845"/>
              <a:ext cx="2315968" cy="857260"/>
              <a:chOff x="1681446" y="5001250"/>
              <a:chExt cx="2315968" cy="857260"/>
            </a:xfrm>
          </p:grpSpPr>
          <p:sp>
            <p:nvSpPr>
              <p:cNvPr id="15" name="TextBox 28"/>
              <p:cNvSpPr txBox="1"/>
              <p:nvPr/>
            </p:nvSpPr>
            <p:spPr bwMode="auto">
              <a:xfrm>
                <a:off x="1681446" y="5001250"/>
                <a:ext cx="2315968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ko-KR" altLang="en-US" b="1" dirty="0" err="1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기능메서드</a:t>
                </a:r>
                <a:r>
                  <a:rPr lang="ko-KR" altLang="en-US" b="1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 생성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6" name="TextBox 29"/>
              <p:cNvSpPr txBox="1"/>
              <p:nvPr/>
            </p:nvSpPr>
            <p:spPr bwMode="auto">
              <a:xfrm>
                <a:off x="1681446" y="5284280"/>
                <a:ext cx="231596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00000"/>
                  </a:lnSpc>
                  <a:defRPr/>
                </a:pPr>
                <a:r>
                  <a:rPr lang="ko-KR" altLang="en-US" sz="2000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입출고함수와 입출고내역조회</a:t>
                </a:r>
                <a:r>
                  <a:rPr lang="en-US" altLang="ko-KR" sz="2000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,</a:t>
                </a:r>
                <a:r>
                  <a:rPr lang="ko-KR" altLang="en-US" sz="2000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삭제함수 생성</a:t>
                </a:r>
                <a:endPara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9" name="Group 22"/>
            <p:cNvGrpSpPr/>
            <p:nvPr/>
          </p:nvGrpSpPr>
          <p:grpSpPr>
            <a:xfrm>
              <a:off x="8480797" y="2161845"/>
              <a:ext cx="2315969" cy="857260"/>
              <a:chOff x="1681445" y="5001250"/>
              <a:chExt cx="2315969" cy="857260"/>
            </a:xfrm>
          </p:grpSpPr>
          <p:sp>
            <p:nvSpPr>
              <p:cNvPr id="13" name="TextBox 26"/>
              <p:cNvSpPr txBox="1"/>
              <p:nvPr/>
            </p:nvSpPr>
            <p:spPr bwMode="auto">
              <a:xfrm>
                <a:off x="1681446" y="5001250"/>
                <a:ext cx="2315968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ko-KR" altLang="en-US" sz="1465" b="1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편의성을 위한 </a:t>
                </a:r>
                <a:endParaRPr lang="en-US" altLang="ko-KR" sz="1465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  <a:p>
                <a:pPr marL="0" lvl="1" algn="ctr"/>
                <a:r>
                  <a:rPr lang="ko-KR" altLang="en-US" sz="1465" b="1" dirty="0">
                    <a:solidFill>
                      <a:schemeClr val="bg1">
                        <a:lumMod val="50000"/>
                      </a:schemeClr>
                    </a:solidFill>
                    <a:latin typeface="Source Han Serif SC" panose="02020400000000000000" pitchFamily="18" charset="-122"/>
                    <a:ea typeface="Source Han Serif SC" panose="02020400000000000000" pitchFamily="18" charset="-122"/>
                    <a:sym typeface="Source Han Serif SC" panose="02020400000000000000" pitchFamily="18" charset="-122"/>
                  </a:rPr>
                  <a:t>함수추가</a:t>
                </a:r>
                <a:endParaRPr lang="zh-CN" altLang="en-US" sz="1465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4" name="TextBox 27"/>
              <p:cNvSpPr txBox="1"/>
              <p:nvPr/>
            </p:nvSpPr>
            <p:spPr bwMode="auto">
              <a:xfrm>
                <a:off x="1681445" y="5284280"/>
                <a:ext cx="231596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00000"/>
                  </a:lnSpc>
                  <a:defRPr/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Scanner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함수</a:t>
                </a:r>
                <a:r>
                  <a:rPr lang="en-US" altLang="ko-KR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, </a:t>
                </a:r>
                <a:r>
                  <a:rPr lang="ko-KR" altLang="en-US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메뉴함수 추가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endParaRPr>
              </a:p>
            </p:txBody>
          </p:sp>
        </p:grpSp>
        <p:grpSp>
          <p:nvGrpSpPr>
            <p:cNvPr id="10" name="Group 23"/>
            <p:cNvGrpSpPr/>
            <p:nvPr/>
          </p:nvGrpSpPr>
          <p:grpSpPr>
            <a:xfrm>
              <a:off x="10842652" y="2161845"/>
              <a:ext cx="2315968" cy="857260"/>
              <a:chOff x="1681446" y="5001250"/>
              <a:chExt cx="2315968" cy="857260"/>
            </a:xfrm>
          </p:grpSpPr>
          <p:sp>
            <p:nvSpPr>
              <p:cNvPr id="11" name="TextBox 24"/>
              <p:cNvSpPr txBox="1"/>
              <p:nvPr/>
            </p:nvSpPr>
            <p:spPr bwMode="auto">
              <a:xfrm>
                <a:off x="1681446" y="5001250"/>
                <a:ext cx="2315968" cy="283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ko-KR" altLang="en-US" sz="1465" b="1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sym typeface="Source Han Serif SC" panose="02020400000000000000" pitchFamily="18" charset="-122"/>
                  </a:rPr>
                  <a:t>예외처리</a:t>
                </a:r>
                <a:endParaRPr lang="zh-CN" altLang="en-US" sz="1465" b="1" dirty="0">
                  <a:solidFill>
                    <a:schemeClr val="bg1">
                      <a:lumMod val="50000"/>
                    </a:schemeClr>
                  </a:solidFill>
                  <a:latin typeface="Source Han Serif SC" panose="02020400000000000000" pitchFamily="18" charset="-122"/>
                  <a:ea typeface="Source Han Serif SC" panose="02020400000000000000" pitchFamily="18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2" name="TextBox 25"/>
              <p:cNvSpPr txBox="1"/>
              <p:nvPr/>
            </p:nvSpPr>
            <p:spPr bwMode="auto">
              <a:xfrm>
                <a:off x="1681446" y="5284280"/>
                <a:ext cx="2315968" cy="574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00000"/>
                  </a:lnSpc>
                  <a:defRPr/>
                </a:pPr>
                <a:r>
                  <a:rPr lang="ko-KR" altLang="en-US" sz="1600" dirty="0" err="1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옳바르지</a:t>
                </a:r>
                <a:r>
                  <a:rPr lang="ko-KR" altLang="en-US" sz="1600" dirty="0">
                    <a:solidFill>
                      <a:schemeClr val="bg1">
                        <a:lumMod val="50000"/>
                      </a:schemeClr>
                    </a:solidFill>
                    <a:latin typeface="NanumGothic"/>
                    <a:ea typeface="NanumGothic"/>
                    <a:cs typeface="Elsie" panose="02000000000000000000" charset="0"/>
                    <a:sym typeface="Source Han Serif SC" panose="02020400000000000000" pitchFamily="18" charset="-122"/>
                  </a:rPr>
                  <a:t> 않은 형식으로 입력되면 예외처리</a:t>
                </a:r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46" name="文本框 45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NanumGothic"/>
                  <a:ea typeface="NanumGothic"/>
                  <a:cs typeface="Elsie" panose="02000000000000000000" charset="0"/>
                  <a:sym typeface="Source Han Serif SC" panose="02020400000000000000" pitchFamily="18" charset="-122"/>
                </a:rPr>
                <a:t>구현순서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split orient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1040" y="1237019"/>
            <a:ext cx="10789920" cy="4383962"/>
            <a:chOff x="1750647" y="1657349"/>
            <a:chExt cx="8720868" cy="3543302"/>
          </a:xfrm>
        </p:grpSpPr>
        <p:sp>
          <p:nvSpPr>
            <p:cNvPr id="6" name="矩形 5"/>
            <p:cNvSpPr/>
            <p:nvPr/>
          </p:nvSpPr>
          <p:spPr>
            <a:xfrm>
              <a:off x="1750647" y="1657349"/>
              <a:ext cx="8720868" cy="354330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055447" y="1962149"/>
              <a:ext cx="8111268" cy="293370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378968" y="3166773"/>
            <a:ext cx="1741499" cy="523342"/>
          </a:xfrm>
          <a:prstGeom prst="rect">
            <a:avLst/>
          </a:prstGeom>
          <a:noFill/>
        </p:spPr>
        <p:txBody>
          <a:bodyPr wrap="none" rtlCol="0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>
              <a:defRPr/>
            </a:pPr>
            <a:r>
              <a:rPr lang="ko-KR" altLang="en-US" sz="2800" b="1" dirty="0">
                <a:solidFill>
                  <a:srgbClr val="A88DEE"/>
                </a:solidFill>
                <a:latin typeface="NanumGothic"/>
                <a:ea typeface="NanumGothic"/>
                <a:sym typeface="Source Han Serif SC" panose="02020400000000000000" pitchFamily="18" charset="-122"/>
              </a:rPr>
              <a:t>코드설명</a:t>
            </a:r>
            <a:endParaRPr lang="zh-CN" altLang="en-US" sz="2800" b="1" dirty="0">
              <a:solidFill>
                <a:srgbClr val="A88DEE"/>
              </a:solidFill>
              <a:latin typeface="Elsie" panose="02000000000000000000" charset="0"/>
              <a:ea typeface="Source Han Serif SC" panose="02020400000000000000" pitchFamily="18" charset="-122"/>
              <a:sym typeface="Source Han Serif SC" panose="02020400000000000000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3054" y="2321004"/>
            <a:ext cx="2077720" cy="221488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13800" b="1" i="0" u="none" strike="noStrike" kern="1200" cap="none" spc="0" normalizeH="0" baseline="0" noProof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NanumGothic"/>
                <a:ea typeface="NanumGothic"/>
                <a:cs typeface="Elsie" panose="02000000000000000000" charset="0"/>
                <a:sym typeface="Source Han Serif SC" panose="02020400000000000000" pitchFamily="18" charset="-122"/>
              </a:rPr>
              <a:t>03</a:t>
            </a:r>
            <a:endParaRPr kumimoji="0" lang="zh-CN" altLang="en-US" sz="13800" b="1" i="0" u="none" strike="noStrike" kern="1200" cap="none" spc="0" normalizeH="0" baseline="0" noProof="0">
              <a:ln>
                <a:noFill/>
              </a:ln>
              <a:solidFill>
                <a:srgbClr val="A88DEE"/>
              </a:solidFill>
              <a:effectLst/>
              <a:uLnTx/>
              <a:uFillTx/>
              <a:latin typeface="Elsie" panose="02000000000000000000" charset="0"/>
              <a:ea typeface="Source Han Serif SC" panose="02020400000000000000" pitchFamily="18" charset="-122"/>
              <a:cs typeface="Elsie" panose="02000000000000000000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70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테이블생성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E061198-8823-4642-B793-C7706F00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2" y="1168929"/>
            <a:ext cx="8620125" cy="3571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86451-9BCA-4038-BE90-717984969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1" y="4740804"/>
            <a:ext cx="8620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50026" y="615443"/>
            <a:ext cx="10650385" cy="384810"/>
            <a:chOff x="750026" y="615443"/>
            <a:chExt cx="10650385" cy="384810"/>
          </a:xfrm>
        </p:grpSpPr>
        <p:sp>
          <p:nvSpPr>
            <p:cNvPr id="32" name="文本框 31"/>
            <p:cNvSpPr txBox="1"/>
            <p:nvPr/>
          </p:nvSpPr>
          <p:spPr>
            <a:xfrm>
              <a:off x="4409886" y="615443"/>
              <a:ext cx="3372218" cy="384810"/>
            </a:xfrm>
            <a:prstGeom prst="rect">
              <a:avLst/>
            </a:prstGeom>
            <a:noFill/>
          </p:spPr>
          <p:txBody>
            <a:bodyPr wrap="none" rtlCol="0">
              <a:normAutofit fontScale="700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45720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altLang="ko-KR" sz="32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INFO</a:t>
              </a:r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클래스</a:t>
              </a:r>
              <a:r>
                <a:rPr kumimoji="0" lang="en-US" altLang="ko-KR" sz="32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, </a:t>
              </a:r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A88DEE"/>
                  </a:solidFill>
                  <a:effectLst/>
                  <a:uLnTx/>
                  <a:uFillTx/>
                  <a:latin typeface="Elsie" panose="02000000000000000000" charset="0"/>
                  <a:ea typeface="Source Han Serif SC" panose="02020400000000000000" pitchFamily="18" charset="-122"/>
                  <a:cs typeface="Elsie" panose="02000000000000000000" charset="0"/>
                  <a:sym typeface="Source Han Serif SC" panose="02020400000000000000" pitchFamily="18" charset="-122"/>
                </a:rPr>
                <a:t>생성자선언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A88DEE"/>
                </a:solidFill>
                <a:effectLst/>
                <a:uLnTx/>
                <a:uFillTx/>
                <a:latin typeface="Elsie" panose="02000000000000000000" charset="0"/>
                <a:ea typeface="Source Han Serif SC" panose="02020400000000000000" pitchFamily="18" charset="-122"/>
                <a:cs typeface="Elsie" panose="02000000000000000000" charset="0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5002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078096" y="831802"/>
              <a:ext cx="332231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D48513D2-E8F5-479C-A675-4D7AB1D7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7" y="1110320"/>
            <a:ext cx="10207245" cy="539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push dir="u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5-0122-8毕业答辩"/>
</p:tagLst>
</file>

<file path=ppt/theme/theme1.xml><?xml version="1.0" encoding="utf-8"?>
<a:theme xmlns:a="http://schemas.openxmlformats.org/drawingml/2006/main" name="AAAAAAAAAAAAAAAAAAAAAAAAAAA">
  <a:themeElements>
    <a:clrScheme name="自定义 3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88DEE"/>
      </a:accent1>
      <a:accent2>
        <a:srgbClr val="A88DEE"/>
      </a:accent2>
      <a:accent3>
        <a:srgbClr val="A88DEE"/>
      </a:accent3>
      <a:accent4>
        <a:srgbClr val="A88DEE"/>
      </a:accent4>
      <a:accent5>
        <a:srgbClr val="A88DEE"/>
      </a:accent5>
      <a:accent6>
        <a:srgbClr val="A88DEE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142</Words>
  <Application>Microsoft Office PowerPoint</Application>
  <PresentationFormat>와이드스크린</PresentationFormat>
  <Paragraphs>76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Aller</vt:lpstr>
      <vt:lpstr>等线</vt:lpstr>
      <vt:lpstr>等线 Light</vt:lpstr>
      <vt:lpstr>Elsie</vt:lpstr>
      <vt:lpstr>Noto Sans S Chinese Regular</vt:lpstr>
      <vt:lpstr>Roboto Light</vt:lpstr>
      <vt:lpstr>Roboto Medium</vt:lpstr>
      <vt:lpstr>宋体</vt:lpstr>
      <vt:lpstr>Source Han Serif SC</vt:lpstr>
      <vt:lpstr>NanumGothic</vt:lpstr>
      <vt:lpstr>맑은 고딕</vt:lpstr>
      <vt:lpstr>Arial</vt:lpstr>
      <vt:lpstr>Calibri</vt:lpstr>
      <vt:lpstr>AAAAAAAAAAAAAAAAAAAAAAAAAAA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5-0122-8毕业答辩</dc:title>
  <dc:creator>Administrator</dc:creator>
  <cp:lastModifiedBy>PKNU</cp:lastModifiedBy>
  <cp:revision>49</cp:revision>
  <dcterms:created xsi:type="dcterms:W3CDTF">2019-01-22T06:26:00Z</dcterms:created>
  <dcterms:modified xsi:type="dcterms:W3CDTF">2024-04-19T00:04:35Z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